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4"/>
  </p:sldMasterIdLst>
  <p:sldIdLst>
    <p:sldId id="256" r:id="rId5"/>
    <p:sldId id="261" r:id="rId6"/>
    <p:sldId id="274" r:id="rId7"/>
    <p:sldId id="275" r:id="rId8"/>
    <p:sldId id="263" r:id="rId9"/>
    <p:sldId id="276" r:id="rId10"/>
    <p:sldId id="266" r:id="rId11"/>
    <p:sldId id="262" r:id="rId12"/>
    <p:sldId id="260" r:id="rId13"/>
    <p:sldId id="27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865"/>
    <a:srgbClr val="5F2167"/>
    <a:srgbClr val="44883E"/>
    <a:srgbClr val="003765"/>
    <a:srgbClr val="F2CD19"/>
    <a:srgbClr val="D7D2CB"/>
    <a:srgbClr val="041E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374" autoAdjust="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4BCC2-6984-4FB0-9C66-63CC399CF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3ED7CF-3428-4C7C-9C5B-8887B80573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A22E6-D9C6-49E2-A220-046268E45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006C4-BFB4-474E-AA54-4760F8EA1027}" type="datetimeFigureOut">
              <a:rPr lang="en-AU" smtClean="0"/>
              <a:t>6/03/2023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08F34-CD47-4135-A782-BFC24D56B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8010A-2ED6-46D3-8879-2D1F24C59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88C75-6809-479D-9349-82D30519065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9587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9870A-8C33-4860-99B8-1762C9DD8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F487E6-5C96-4C08-A602-2E7EB5A844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D3C4F-4204-4230-8D04-439636347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006C4-BFB4-474E-AA54-4760F8EA1027}" type="datetimeFigureOut">
              <a:rPr lang="en-AU" smtClean="0"/>
              <a:t>6/03/2023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E1CEB-6D86-4BC8-A99B-188C982D8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EC793-8E01-456D-B338-8BD8B4687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88C75-6809-479D-9349-82D30519065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6064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47B617-4909-47E4-A756-ADD0036431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5D8185-51D7-4BA1-B365-251E0A967B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30AB2-F97E-44E9-8253-68C6E672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006C4-BFB4-474E-AA54-4760F8EA1027}" type="datetimeFigureOut">
              <a:rPr lang="en-AU" smtClean="0"/>
              <a:t>6/03/2023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A2B66-E0C8-469B-B9DE-DB42B3F71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D0553-23BE-46A5-8475-769E45247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88C75-6809-479D-9349-82D30519065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762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0851D-9029-4745-A06E-2E831142F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149D7-615C-4C9C-A517-C12CD28D1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0B674-47B1-4EE3-BF45-C73B1FE3A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006C4-BFB4-474E-AA54-4760F8EA1027}" type="datetimeFigureOut">
              <a:rPr lang="en-AU" smtClean="0"/>
              <a:t>6/03/2023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36B66-CEEF-437D-82B8-ED7706209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5FA30-1492-4B80-B2D6-B54D66853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88C75-6809-479D-9349-82D30519065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4504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D8CB2-BFFF-4C16-AF96-0002617F4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89922-1A72-4C67-AC80-5DFFCDA7A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BE23E-B786-4501-B1EF-CEAC583B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006C4-BFB4-474E-AA54-4760F8EA1027}" type="datetimeFigureOut">
              <a:rPr lang="en-AU" smtClean="0"/>
              <a:t>6/03/2023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55446-420E-44E0-A355-D5CA6E963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EF4E3-ACD8-4C17-8BC0-3FC89A3FF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88C75-6809-479D-9349-82D30519065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4985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45227-8114-4AE0-A144-C3E7B9E16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D1B0A-11EB-41F7-A480-72E5555E0C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CA50BD-99B9-4F43-A56B-AF7BB819C2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1AF6B3-0C85-4209-80D0-794DA91C2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006C4-BFB4-474E-AA54-4760F8EA1027}" type="datetimeFigureOut">
              <a:rPr lang="en-AU" smtClean="0"/>
              <a:t>6/03/2023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C6ED74-ED9D-474C-84B2-8F61794CB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7F898C-CE90-4B3D-B9E1-7FA398FA8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88C75-6809-479D-9349-82D30519065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0987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04EE4-E8B6-4D98-A6C7-5DB50812C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E496CC-E682-4E3C-8CC2-87F538DB4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2701F8-8D06-4B18-B3B3-ABC46C4E3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6EA3CB-4088-4D47-A519-5A2E0F981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108E25-AB23-4BA3-B8D4-6A91A8E08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623135-57A9-45CD-82A8-8F73E87E3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006C4-BFB4-474E-AA54-4760F8EA1027}" type="datetimeFigureOut">
              <a:rPr lang="en-AU" smtClean="0"/>
              <a:t>6/03/2023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3F5A88-3D13-469A-966E-3AF67677E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29334-3761-4AD9-A4F4-DE459F556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88C75-6809-479D-9349-82D30519065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2110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38DAD-AD43-4286-805C-9FF1BC3D1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A98001-547D-417D-9233-9201BA5A4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006C4-BFB4-474E-AA54-4760F8EA1027}" type="datetimeFigureOut">
              <a:rPr lang="en-AU" smtClean="0"/>
              <a:t>6/03/2023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0C5C0-7F0E-4339-8191-C3180F9FA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855F54-AE57-4C60-BD3C-94A3F74A0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88C75-6809-479D-9349-82D30519065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99858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EEA0E3-8F32-4478-AFD1-D8ADA570C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006C4-BFB4-474E-AA54-4760F8EA1027}" type="datetimeFigureOut">
              <a:rPr lang="en-AU" smtClean="0"/>
              <a:t>6/03/2023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3C46AC-0FB2-4870-81B9-7CFFEEEA4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07D80-725B-43F2-86BC-B4E6F81CA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88C75-6809-479D-9349-82D30519065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5046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4DEF4-9987-40DD-9C98-7F49368EB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037A8-8E3B-4C15-9CD7-D89996AE6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6BBC75-78F3-4405-AC09-467CA71451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E3276-D894-4376-8091-67A38F281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006C4-BFB4-474E-AA54-4760F8EA1027}" type="datetimeFigureOut">
              <a:rPr lang="en-AU" smtClean="0"/>
              <a:t>6/03/2023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E95E54-9027-46E5-8295-94922887A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34B488-2D13-46C4-8A43-FACF9DC58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88C75-6809-479D-9349-82D30519065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9322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5A53A-DC38-4A3D-A360-82A5745A3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553338-F603-416D-81B5-B42F7C1946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C0F5A1-0C7C-424F-9B3B-FD5128648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7E5DF4-E690-43A5-8F5D-789CB8617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006C4-BFB4-474E-AA54-4760F8EA1027}" type="datetimeFigureOut">
              <a:rPr lang="en-AU" smtClean="0"/>
              <a:t>6/03/2023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47A2FD-DF25-45CB-A795-A2D374943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F61B3-2255-4108-AC17-917A09104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88C75-6809-479D-9349-82D30519065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8865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3C4F70-3822-481E-B823-C8F6CCF31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D0A4A1-A2B4-45CD-B7E4-AECFDF80A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1BA9B-2BAA-412C-8BEA-599E92A116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006C4-BFB4-474E-AA54-4760F8EA1027}" type="datetimeFigureOut">
              <a:rPr lang="en-AU" smtClean="0"/>
              <a:t>6/03/2023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48AF9-B88D-4BD5-9950-C80C7F3299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821BD-D357-4D66-82C7-F14CBECB3B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88C75-6809-479D-9349-82D30519065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9531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fi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C5BAD-110A-4D64-BF9A-FE153163D9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0563" y="1885369"/>
            <a:ext cx="7611610" cy="723608"/>
          </a:xfrm>
        </p:spPr>
        <p:txBody>
          <a:bodyPr>
            <a:noAutofit/>
          </a:bodyPr>
          <a:lstStyle/>
          <a:p>
            <a:pPr algn="l"/>
            <a:r>
              <a:rPr lang="en-AU" sz="4000" b="1" dirty="0">
                <a:solidFill>
                  <a:srgbClr val="003865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Old Paradians’ Association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29A7-4F93-45D9-9A9E-85537E122D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0563" y="2903801"/>
            <a:ext cx="3993162" cy="1293206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AU" sz="4000" b="1" dirty="0">
                <a:solidFill>
                  <a:srgbClr val="003865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RACV Club Lunch</a:t>
            </a:r>
          </a:p>
          <a:p>
            <a:pPr algn="l"/>
            <a:r>
              <a:rPr lang="en-AU" sz="4000" b="1" dirty="0">
                <a:solidFill>
                  <a:srgbClr val="003865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8 March 2023</a:t>
            </a:r>
          </a:p>
          <a:p>
            <a:pPr algn="l"/>
            <a:endParaRPr lang="en-AU" sz="3200" dirty="0">
              <a:solidFill>
                <a:srgbClr val="003865"/>
              </a:solidFill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F88110-EA8F-4095-A807-02A917FB0DCB}"/>
              </a:ext>
            </a:extLst>
          </p:cNvPr>
          <p:cNvSpPr/>
          <p:nvPr/>
        </p:nvSpPr>
        <p:spPr>
          <a:xfrm>
            <a:off x="0" y="0"/>
            <a:ext cx="511728" cy="6858000"/>
          </a:xfrm>
          <a:prstGeom prst="rect">
            <a:avLst/>
          </a:prstGeom>
          <a:solidFill>
            <a:srgbClr val="003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A5ED8C-223D-4436-ABBE-388528F387E2}"/>
              </a:ext>
            </a:extLst>
          </p:cNvPr>
          <p:cNvSpPr txBox="1"/>
          <p:nvPr/>
        </p:nvSpPr>
        <p:spPr>
          <a:xfrm>
            <a:off x="8972413" y="6289344"/>
            <a:ext cx="303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>
                <a:solidFill>
                  <a:srgbClr val="00386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#tenetetraditiones 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F34461C7-E0E5-4A94-A5F0-72855FC4C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113" y="199324"/>
            <a:ext cx="1626477" cy="21952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999D86B-A89E-4FE5-80B7-58EA69D4E59F}"/>
              </a:ext>
            </a:extLst>
          </p:cNvPr>
          <p:cNvSpPr/>
          <p:nvPr/>
        </p:nvSpPr>
        <p:spPr>
          <a:xfrm>
            <a:off x="-28905" y="0"/>
            <a:ext cx="758747" cy="6857999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A8DB2E-0740-4983-8B30-D5EB1F7CF1AF}"/>
              </a:ext>
            </a:extLst>
          </p:cNvPr>
          <p:cNvSpPr txBox="1"/>
          <p:nvPr/>
        </p:nvSpPr>
        <p:spPr>
          <a:xfrm>
            <a:off x="2010563" y="4011797"/>
            <a:ext cx="8794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i="1" dirty="0">
                <a:latin typeface="Noto Serif" panose="02020600060500020200"/>
              </a:rPr>
              <a:t>Educational changes in a </a:t>
            </a:r>
            <a:br>
              <a:rPr lang="en-AU" sz="3200" b="1" i="1" dirty="0">
                <a:latin typeface="Noto Serif" panose="02020600060500020200"/>
              </a:rPr>
            </a:br>
            <a:r>
              <a:rPr lang="en-AU" sz="3200" b="1" i="1" dirty="0">
                <a:latin typeface="Noto Serif" panose="02020600060500020200"/>
              </a:rPr>
              <a:t>Parade College context</a:t>
            </a:r>
          </a:p>
        </p:txBody>
      </p:sp>
    </p:spTree>
    <p:extLst>
      <p:ext uri="{BB962C8B-B14F-4D97-AF65-F5344CB8AC3E}">
        <p14:creationId xmlns:p14="http://schemas.microsoft.com/office/powerpoint/2010/main" val="221726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>
        <p:fade/>
      </p:transition>
    </mc:Choice>
    <mc:Fallback xmlns="">
      <p:transition spd="slow" advClick="0" advTm="6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F6A3A0-6ADA-45FA-8794-B4B22E409FCD}"/>
              </a:ext>
            </a:extLst>
          </p:cNvPr>
          <p:cNvSpPr/>
          <p:nvPr/>
        </p:nvSpPr>
        <p:spPr>
          <a:xfrm>
            <a:off x="-28905" y="0"/>
            <a:ext cx="758747" cy="6857999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117DE198-89FE-4706-8131-7C39FDE32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1" y="4911850"/>
            <a:ext cx="1307381" cy="176457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01E75D8-9241-4001-B12D-4BB0BFFA21FA}"/>
              </a:ext>
            </a:extLst>
          </p:cNvPr>
          <p:cNvSpPr txBox="1">
            <a:spLocks/>
          </p:cNvSpPr>
          <p:nvPr/>
        </p:nvSpPr>
        <p:spPr>
          <a:xfrm>
            <a:off x="2010563" y="1885369"/>
            <a:ext cx="7611610" cy="7236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b="1" dirty="0">
                <a:solidFill>
                  <a:srgbClr val="003865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Parade College Today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E23E9C-3785-4EB3-97F3-84E989CFF783}"/>
              </a:ext>
            </a:extLst>
          </p:cNvPr>
          <p:cNvSpPr txBox="1"/>
          <p:nvPr/>
        </p:nvSpPr>
        <p:spPr>
          <a:xfrm>
            <a:off x="2010563" y="2608977"/>
            <a:ext cx="8794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i="1" dirty="0">
                <a:latin typeface="Noto Serif" panose="02020600060500020200"/>
              </a:rPr>
              <a:t>Some Images</a:t>
            </a:r>
          </a:p>
        </p:txBody>
      </p:sp>
    </p:spTree>
    <p:extLst>
      <p:ext uri="{BB962C8B-B14F-4D97-AF65-F5344CB8AC3E}">
        <p14:creationId xmlns:p14="http://schemas.microsoft.com/office/powerpoint/2010/main" val="44542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>
        <p:fade/>
      </p:transition>
    </mc:Choice>
    <mc:Fallback xmlns="">
      <p:transition spd="slow" advClick="0" advTm="6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F6A3A0-6ADA-45FA-8794-B4B22E409FCD}"/>
              </a:ext>
            </a:extLst>
          </p:cNvPr>
          <p:cNvSpPr/>
          <p:nvPr/>
        </p:nvSpPr>
        <p:spPr>
          <a:xfrm>
            <a:off x="-28905" y="0"/>
            <a:ext cx="758747" cy="6857999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117DE198-89FE-4706-8131-7C39FDE32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1" y="4911850"/>
            <a:ext cx="1307381" cy="17645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551F5B-1367-422B-9E5D-95D414391C1D}"/>
              </a:ext>
            </a:extLst>
          </p:cNvPr>
          <p:cNvSpPr txBox="1"/>
          <p:nvPr/>
        </p:nvSpPr>
        <p:spPr>
          <a:xfrm>
            <a:off x="1383532" y="567825"/>
            <a:ext cx="1012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i="1" dirty="0">
                <a:solidFill>
                  <a:srgbClr val="003865"/>
                </a:solidFill>
              </a:rPr>
              <a:t>The only constant is change!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6BBDD0-26E2-4646-96DF-0CC378EA5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11" y="1517183"/>
            <a:ext cx="4810131" cy="32640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6B184F-D6BA-40BB-93D8-7077EE3CC7D2}"/>
              </a:ext>
            </a:extLst>
          </p:cNvPr>
          <p:cNvSpPr txBox="1"/>
          <p:nvPr/>
        </p:nvSpPr>
        <p:spPr>
          <a:xfrm>
            <a:off x="1525111" y="4779212"/>
            <a:ext cx="4738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/>
              <a:t>First day of classes at Parade College, </a:t>
            </a:r>
            <a:br>
              <a:rPr lang="en-AU" i="1" dirty="0"/>
            </a:br>
            <a:r>
              <a:rPr lang="en-AU" i="1" dirty="0"/>
              <a:t>Victoria Parade, East Melbourne, 1871</a:t>
            </a:r>
          </a:p>
        </p:txBody>
      </p:sp>
      <p:pic>
        <p:nvPicPr>
          <p:cNvPr id="1026" name="Picture 2" descr="East Melbourne photos - Travel Victoria: accommodation &amp; visitor guide">
            <a:extLst>
              <a:ext uri="{FF2B5EF4-FFF2-40B4-BE49-F238E27FC236}">
                <a16:creationId xmlns:a16="http://schemas.microsoft.com/office/drawing/2014/main" id="{F4CCE0C5-4FB3-4CB3-B2CA-BDDD53EED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603" y="1519173"/>
            <a:ext cx="4346719" cy="326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B9C999-8E32-4289-B386-F44303EBDCDB}"/>
              </a:ext>
            </a:extLst>
          </p:cNvPr>
          <p:cNvSpPr txBox="1"/>
          <p:nvPr/>
        </p:nvSpPr>
        <p:spPr>
          <a:xfrm>
            <a:off x="6793603" y="4779212"/>
            <a:ext cx="4346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/>
              <a:t>The site of Parade College today</a:t>
            </a:r>
          </a:p>
        </p:txBody>
      </p:sp>
    </p:spTree>
    <p:extLst>
      <p:ext uri="{BB962C8B-B14F-4D97-AF65-F5344CB8AC3E}">
        <p14:creationId xmlns:p14="http://schemas.microsoft.com/office/powerpoint/2010/main" val="223654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>
        <p:fade/>
      </p:transition>
    </mc:Choice>
    <mc:Fallback xmlns="">
      <p:transition spd="slow" advClick="0" advTm="6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F6A3A0-6ADA-45FA-8794-B4B22E409FCD}"/>
              </a:ext>
            </a:extLst>
          </p:cNvPr>
          <p:cNvSpPr/>
          <p:nvPr/>
        </p:nvSpPr>
        <p:spPr>
          <a:xfrm>
            <a:off x="-28905" y="0"/>
            <a:ext cx="758747" cy="6857999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117DE198-89FE-4706-8131-7C39FDE32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1" y="4911850"/>
            <a:ext cx="1307381" cy="17645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6B184F-D6BA-40BB-93D8-7077EE3CC7D2}"/>
              </a:ext>
            </a:extLst>
          </p:cNvPr>
          <p:cNvSpPr txBox="1"/>
          <p:nvPr/>
        </p:nvSpPr>
        <p:spPr>
          <a:xfrm>
            <a:off x="1383532" y="2784305"/>
            <a:ext cx="422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i="1" dirty="0"/>
              <a:t>Parade College, Alphington</a:t>
            </a:r>
          </a:p>
        </p:txBody>
      </p:sp>
      <p:pic>
        <p:nvPicPr>
          <p:cNvPr id="10" name="Picture 9" descr="A group of people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41F05E67-9F4E-4253-B5A0-5C4383374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532" y="181574"/>
            <a:ext cx="4225000" cy="2586793"/>
          </a:xfrm>
          <a:prstGeom prst="rect">
            <a:avLst/>
          </a:prstGeom>
        </p:spPr>
      </p:pic>
      <p:pic>
        <p:nvPicPr>
          <p:cNvPr id="9" name="Picture 8" descr="A picture containing text, outdoor, black, white&#10;&#10;Description automatically generated">
            <a:extLst>
              <a:ext uri="{FF2B5EF4-FFF2-40B4-BE49-F238E27FC236}">
                <a16:creationId xmlns:a16="http://schemas.microsoft.com/office/drawing/2014/main" id="{AE1940F3-B11A-4CB7-BDB5-DABA676855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7"/>
          <a:stretch/>
        </p:blipFill>
        <p:spPr>
          <a:xfrm>
            <a:off x="7132293" y="238939"/>
            <a:ext cx="3799317" cy="25369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356004-1B41-4FD4-8EA8-D81630BCAA2A}"/>
              </a:ext>
            </a:extLst>
          </p:cNvPr>
          <p:cNvSpPr/>
          <p:nvPr/>
        </p:nvSpPr>
        <p:spPr>
          <a:xfrm>
            <a:off x="7438886" y="2733125"/>
            <a:ext cx="3186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i="1" dirty="0"/>
              <a:t>Parade College, Bundoora, 1968</a:t>
            </a:r>
          </a:p>
        </p:txBody>
      </p:sp>
      <p:pic>
        <p:nvPicPr>
          <p:cNvPr id="11" name="Picture 10" descr="A picture containing grass, outdoor, tree&#10;&#10;Description automatically generated">
            <a:extLst>
              <a:ext uri="{FF2B5EF4-FFF2-40B4-BE49-F238E27FC236}">
                <a16:creationId xmlns:a16="http://schemas.microsoft.com/office/drawing/2014/main" id="{496D6862-2981-4AC5-9176-8D1E60BE0A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319" y="3428999"/>
            <a:ext cx="4649872" cy="26155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0CE6A1-2B1D-4B51-86AC-EEB74D34322F}"/>
              </a:ext>
            </a:extLst>
          </p:cNvPr>
          <p:cNvSpPr/>
          <p:nvPr/>
        </p:nvSpPr>
        <p:spPr>
          <a:xfrm>
            <a:off x="5396899" y="6044552"/>
            <a:ext cx="2224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i="1" dirty="0"/>
              <a:t>Parade College, today</a:t>
            </a:r>
          </a:p>
        </p:txBody>
      </p:sp>
    </p:spTree>
    <p:extLst>
      <p:ext uri="{BB962C8B-B14F-4D97-AF65-F5344CB8AC3E}">
        <p14:creationId xmlns:p14="http://schemas.microsoft.com/office/powerpoint/2010/main" val="346331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>
        <p:fade/>
      </p:transition>
    </mc:Choice>
    <mc:Fallback xmlns="">
      <p:transition spd="slow" advClick="0" advTm="6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F6A3A0-6ADA-45FA-8794-B4B22E409FCD}"/>
              </a:ext>
            </a:extLst>
          </p:cNvPr>
          <p:cNvSpPr/>
          <p:nvPr/>
        </p:nvSpPr>
        <p:spPr>
          <a:xfrm>
            <a:off x="-28905" y="0"/>
            <a:ext cx="758747" cy="6857999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117DE198-89FE-4706-8131-7C39FDE32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1" y="4911850"/>
            <a:ext cx="1307381" cy="17645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551F5B-1367-422B-9E5D-95D414391C1D}"/>
              </a:ext>
            </a:extLst>
          </p:cNvPr>
          <p:cNvSpPr txBox="1"/>
          <p:nvPr/>
        </p:nvSpPr>
        <p:spPr>
          <a:xfrm>
            <a:off x="1383532" y="567825"/>
            <a:ext cx="1012715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sz="2400" dirty="0">
                <a:solidFill>
                  <a:srgbClr val="003865"/>
                </a:solidFill>
              </a:rPr>
              <a:t>The senior level of secondary schooling has gone through significant changes:</a:t>
            </a:r>
          </a:p>
          <a:p>
            <a:pPr algn="just"/>
            <a:endParaRPr lang="en-AU" sz="2400" dirty="0">
              <a:solidFill>
                <a:srgbClr val="003865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AU" sz="2000" dirty="0"/>
              <a:t>1950’s and 1960’s | Proficiency, Intermediate, Leaving and Matriculation and in very many cases, a Second Year Matriculation</a:t>
            </a:r>
          </a:p>
          <a:p>
            <a:pPr lvl="1" algn="just"/>
            <a:endParaRPr lang="en-AU" sz="2000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AU" sz="2000" dirty="0"/>
              <a:t>1970’s | Introduction of the Higher School Certificate (HSC) which remained until 1992</a:t>
            </a:r>
          </a:p>
          <a:p>
            <a:pPr lvl="1" algn="just"/>
            <a:endParaRPr lang="en-AU" sz="2000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AU" sz="2000" dirty="0"/>
              <a:t>1990’s | Introduction of the Victorian Certificate of Education (VCE), a 2-year </a:t>
            </a:r>
            <a:br>
              <a:rPr lang="en-AU" sz="2000" dirty="0"/>
            </a:br>
            <a:r>
              <a:rPr lang="en-AU" sz="2000" dirty="0"/>
              <a:t>Year 11 &amp; 12 qualification</a:t>
            </a:r>
          </a:p>
          <a:p>
            <a:pPr lvl="1" algn="just"/>
            <a:endParaRPr lang="en-AU" sz="2000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AU" sz="2000" dirty="0"/>
              <a:t>2003 | Introduction of the Victorian Certificate of Applied Learning (VCAL) – </a:t>
            </a:r>
            <a:br>
              <a:rPr lang="en-AU" sz="2000" dirty="0"/>
            </a:br>
            <a:r>
              <a:rPr lang="en-AU" sz="2000" dirty="0"/>
              <a:t>a vocationally based senior secondary qualification</a:t>
            </a:r>
          </a:p>
          <a:p>
            <a:pPr lvl="1" algn="just"/>
            <a:endParaRPr lang="en-AU" sz="2000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AU" sz="2000" dirty="0"/>
              <a:t>2023 | Introduction of a new Senior Secondary Certificate that replaces the VCAL called the VCE VM (Vocational Major), a 2-year, Year 11 and 12 qualification</a:t>
            </a:r>
          </a:p>
          <a:p>
            <a:pPr lvl="1" algn="just"/>
            <a:endParaRPr lang="en-AU" sz="2000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AU" sz="2000" dirty="0"/>
              <a:t>All qualifications are governed by the Victorian Curriculum and Assessment Authority VCAA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AU" sz="2400" dirty="0">
              <a:solidFill>
                <a:srgbClr val="003865"/>
              </a:solidFill>
            </a:endParaRPr>
          </a:p>
        </p:txBody>
      </p:sp>
      <p:sp>
        <p:nvSpPr>
          <p:cNvPr id="3" name="AutoShape 2" descr="Victorian Curriculum and Assessment Authority | LinkedIn">
            <a:extLst>
              <a:ext uri="{FF2B5EF4-FFF2-40B4-BE49-F238E27FC236}">
                <a16:creationId xmlns:a16="http://schemas.microsoft.com/office/drawing/2014/main" id="{E2FB7D67-6414-4CA1-9336-4097FCA7D1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88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>
        <p:fade/>
      </p:transition>
    </mc:Choice>
    <mc:Fallback xmlns="">
      <p:transition spd="slow" advClick="0" advTm="6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F6A3A0-6ADA-45FA-8794-B4B22E409FCD}"/>
              </a:ext>
            </a:extLst>
          </p:cNvPr>
          <p:cNvSpPr/>
          <p:nvPr/>
        </p:nvSpPr>
        <p:spPr>
          <a:xfrm>
            <a:off x="-28905" y="0"/>
            <a:ext cx="758747" cy="6857999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117DE198-89FE-4706-8131-7C39FDE32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1" y="4911850"/>
            <a:ext cx="1307381" cy="17645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407329-1030-4C21-AD65-695EC9552838}"/>
              </a:ext>
            </a:extLst>
          </p:cNvPr>
          <p:cNvSpPr txBox="1"/>
          <p:nvPr/>
        </p:nvSpPr>
        <p:spPr>
          <a:xfrm>
            <a:off x="1276393" y="572214"/>
            <a:ext cx="10183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rgbClr val="003865"/>
                </a:solidFill>
                <a:latin typeface="Noto Serif"/>
              </a:rPr>
              <a:t>Education has been hijacked by acronyms!!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69A6A5-7593-4267-A530-5787A543A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839" y="4246798"/>
            <a:ext cx="1905000" cy="1905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1D5336-F29C-443F-B59D-7E7726CA60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75" y="4246798"/>
            <a:ext cx="2381250" cy="18954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3FF557-876B-47F0-9998-F5464F6388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07" y="4246798"/>
            <a:ext cx="2375185" cy="1330104"/>
          </a:xfrm>
          <a:prstGeom prst="rect">
            <a:avLst/>
          </a:prstGeom>
        </p:spPr>
      </p:pic>
      <p:sp>
        <p:nvSpPr>
          <p:cNvPr id="13" name="AutoShape 2" descr="ASQA begins operations | Australian Skills Quality Authority (ASQA)">
            <a:extLst>
              <a:ext uri="{FF2B5EF4-FFF2-40B4-BE49-F238E27FC236}">
                <a16:creationId xmlns:a16="http://schemas.microsoft.com/office/drawing/2014/main" id="{5D8EF8F1-C22A-49F7-845A-962ECD158C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1296186" cy="129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FA4B87-13A7-4756-9063-4A9BB253E6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7957" y="4246798"/>
            <a:ext cx="2466975" cy="18478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523CFB6-AA25-4393-AA3C-F602F4C124C3}"/>
              </a:ext>
            </a:extLst>
          </p:cNvPr>
          <p:cNvSpPr txBox="1"/>
          <p:nvPr/>
        </p:nvSpPr>
        <p:spPr>
          <a:xfrm>
            <a:off x="1308454" y="1411548"/>
            <a:ext cx="105664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VCE VM, VCE, VET, VCAL, ASQA,RTO, VRQA, ATAR, NON SCORED,NON ATAR GAT, SAC, CAT, CDSM, T and L, SBAT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E3A299-907B-429E-8EB1-F7C3D4A696FB}"/>
              </a:ext>
            </a:extLst>
          </p:cNvPr>
          <p:cNvSpPr txBox="1"/>
          <p:nvPr/>
        </p:nvSpPr>
        <p:spPr>
          <a:xfrm>
            <a:off x="1383532" y="2799546"/>
            <a:ext cx="103419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Learning Outcomes, Key Knowledge, Key Skills, Employability Skills,</a:t>
            </a:r>
          </a:p>
          <a:p>
            <a:r>
              <a:rPr lang="en-AU" sz="2800" dirty="0"/>
              <a:t> Internal Assessment, Levels of Achievement, Assessment Tasks, </a:t>
            </a:r>
          </a:p>
        </p:txBody>
      </p:sp>
    </p:spTree>
    <p:extLst>
      <p:ext uri="{BB962C8B-B14F-4D97-AF65-F5344CB8AC3E}">
        <p14:creationId xmlns:p14="http://schemas.microsoft.com/office/powerpoint/2010/main" val="157600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>
        <p:fade/>
      </p:transition>
    </mc:Choice>
    <mc:Fallback xmlns="">
      <p:transition spd="slow" advClick="0" advTm="6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F6A3A0-6ADA-45FA-8794-B4B22E409FCD}"/>
              </a:ext>
            </a:extLst>
          </p:cNvPr>
          <p:cNvSpPr/>
          <p:nvPr/>
        </p:nvSpPr>
        <p:spPr>
          <a:xfrm>
            <a:off x="-28905" y="0"/>
            <a:ext cx="758747" cy="6857999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117DE198-89FE-4706-8131-7C39FDE32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1" y="4911850"/>
            <a:ext cx="1307381" cy="17645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3D7992-096E-41E0-80D8-BA2248D2285E}"/>
              </a:ext>
            </a:extLst>
          </p:cNvPr>
          <p:cNvSpPr txBox="1"/>
          <p:nvPr/>
        </p:nvSpPr>
        <p:spPr>
          <a:xfrm>
            <a:off x="3028426" y="3246431"/>
            <a:ext cx="6107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7DEE70-F639-4F76-B5E8-1F6F4EF2ABCE}"/>
              </a:ext>
            </a:extLst>
          </p:cNvPr>
          <p:cNvSpPr txBox="1"/>
          <p:nvPr/>
        </p:nvSpPr>
        <p:spPr>
          <a:xfrm>
            <a:off x="1809946" y="461568"/>
            <a:ext cx="7775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>
                <a:solidFill>
                  <a:srgbClr val="003865"/>
                </a:solidFill>
              </a:rPr>
              <a:t>Vocational Education and Training</a:t>
            </a:r>
          </a:p>
          <a:p>
            <a:r>
              <a:rPr lang="en-AU" sz="3600" dirty="0">
                <a:solidFill>
                  <a:srgbClr val="003865"/>
                </a:solidFill>
              </a:rPr>
              <a:t>VET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EAC459-656E-4287-AF88-81FE318E774F}"/>
              </a:ext>
            </a:extLst>
          </p:cNvPr>
          <p:cNvSpPr txBox="1"/>
          <p:nvPr/>
        </p:nvSpPr>
        <p:spPr>
          <a:xfrm>
            <a:off x="1809946" y="1813172"/>
            <a:ext cx="1018252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Students in their VCE can combine their mainstream VCE subjects with a VET Certificate II, III or IV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Students doing the VCE VM MUST do a minimum of 180 hours of recognised VET training to achieve the qualification</a:t>
            </a:r>
          </a:p>
          <a:p>
            <a:endParaRPr lang="en-A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Parade College is one of the biggest providers of VET training in the north. We are a Registered Training Organisation (RTO)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7" name="AutoShape 2" descr="VET (Vocational Education Training) - DIANELLA SECONDARY COLLEGE EDUCATION  SUPPORT CENTRE">
            <a:extLst>
              <a:ext uri="{FF2B5EF4-FFF2-40B4-BE49-F238E27FC236}">
                <a16:creationId xmlns:a16="http://schemas.microsoft.com/office/drawing/2014/main" id="{69C1CC1D-57EB-4836-B7E9-CDAF562E5E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8" name="AutoShape 4" descr="VET - Geographe Education Support Centre">
            <a:extLst>
              <a:ext uri="{FF2B5EF4-FFF2-40B4-BE49-F238E27FC236}">
                <a16:creationId xmlns:a16="http://schemas.microsoft.com/office/drawing/2014/main" id="{3E3A1119-43F6-44BB-87E6-0E9AC869A4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C9ED74-F31C-49B5-A02D-576A17A89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206" y="4973521"/>
            <a:ext cx="4659365" cy="151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9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>
        <p:fade/>
      </p:transition>
    </mc:Choice>
    <mc:Fallback xmlns="">
      <p:transition spd="slow" advClick="0" advTm="6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F6A3A0-6ADA-45FA-8794-B4B22E409FCD}"/>
              </a:ext>
            </a:extLst>
          </p:cNvPr>
          <p:cNvSpPr/>
          <p:nvPr/>
        </p:nvSpPr>
        <p:spPr>
          <a:xfrm>
            <a:off x="-28905" y="0"/>
            <a:ext cx="758747" cy="6857999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117DE198-89FE-4706-8131-7C39FDE32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1" y="4911850"/>
            <a:ext cx="1307381" cy="17645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937470-CDB2-42C5-8FD9-D6ECC080C7DD}"/>
              </a:ext>
            </a:extLst>
          </p:cNvPr>
          <p:cNvSpPr/>
          <p:nvPr/>
        </p:nvSpPr>
        <p:spPr>
          <a:xfrm>
            <a:off x="1383532" y="179109"/>
            <a:ext cx="77604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600" dirty="0">
                <a:solidFill>
                  <a:srgbClr val="003865"/>
                </a:solidFill>
              </a:rPr>
              <a:t>Vocational Education and Training</a:t>
            </a:r>
          </a:p>
          <a:p>
            <a:r>
              <a:rPr lang="en-AU" sz="3600" dirty="0">
                <a:solidFill>
                  <a:srgbClr val="003865"/>
                </a:solidFill>
              </a:rPr>
              <a:t>VET@ Parade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524B32-D749-4270-B5E9-76C6BB42FD5E}"/>
              </a:ext>
            </a:extLst>
          </p:cNvPr>
          <p:cNvSpPr txBox="1"/>
          <p:nvPr/>
        </p:nvSpPr>
        <p:spPr>
          <a:xfrm flipH="1">
            <a:off x="2080470" y="1838227"/>
            <a:ext cx="817730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Building and Construction Cert II, III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Bricklaying Cert II, III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Plumbing Cert II Pre-apprenticeship, III Apprenticeship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Small Business Cert II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Business Cert IV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Sport and Recreation Cert III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Sport Development Cert IV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Electro technology Cert II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Furnishings  Cert II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Hospitality Kitchen Operations Cert III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Music Industry Skills Cert III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Laboratory Skills Cert II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Information Communication Digital 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Community Service Cert II</a:t>
            </a:r>
          </a:p>
        </p:txBody>
      </p:sp>
    </p:spTree>
    <p:extLst>
      <p:ext uri="{BB962C8B-B14F-4D97-AF65-F5344CB8AC3E}">
        <p14:creationId xmlns:p14="http://schemas.microsoft.com/office/powerpoint/2010/main" val="101260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>
        <p:fade/>
      </p:transition>
    </mc:Choice>
    <mc:Fallback xmlns="">
      <p:transition spd="slow" advClick="0" advTm="6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F6A3A0-6ADA-45FA-8794-B4B22E409FCD}"/>
              </a:ext>
            </a:extLst>
          </p:cNvPr>
          <p:cNvSpPr/>
          <p:nvPr/>
        </p:nvSpPr>
        <p:spPr>
          <a:xfrm>
            <a:off x="-28905" y="0"/>
            <a:ext cx="758747" cy="6857999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117DE198-89FE-4706-8131-7C39FDE32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1" y="4911850"/>
            <a:ext cx="1307381" cy="17645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132890-09C9-4E06-AEEA-2A361171E47F}"/>
              </a:ext>
            </a:extLst>
          </p:cNvPr>
          <p:cNvSpPr txBox="1"/>
          <p:nvPr/>
        </p:nvSpPr>
        <p:spPr>
          <a:xfrm>
            <a:off x="1383532" y="1156039"/>
            <a:ext cx="8272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i="1" dirty="0"/>
              <a:t>Different pathways for different young men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D86E60-2262-4CFB-B1A2-AF3FE2657B73}"/>
              </a:ext>
            </a:extLst>
          </p:cNvPr>
          <p:cNvSpPr/>
          <p:nvPr/>
        </p:nvSpPr>
        <p:spPr>
          <a:xfrm>
            <a:off x="1383532" y="292231"/>
            <a:ext cx="77604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 dirty="0">
                <a:solidFill>
                  <a:srgbClr val="003865"/>
                </a:solidFill>
              </a:rPr>
              <a:t>Parade College | A world of Opportunities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6239A1-CC3A-4008-ABF2-D81B3FA411B2}"/>
              </a:ext>
            </a:extLst>
          </p:cNvPr>
          <p:cNvSpPr/>
          <p:nvPr/>
        </p:nvSpPr>
        <p:spPr>
          <a:xfrm>
            <a:off x="1896863" y="2008486"/>
            <a:ext cx="908432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VCE VM students complete a senior secondary certificate that is more ‘hands on’, focusing on applied learning and a vocationally based program leading to employment, apprenticeships, traineeships, further education and training. </a:t>
            </a:r>
          </a:p>
          <a:p>
            <a:endParaRPr lang="en-A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Very many have been able to commence an apprenticeship while at school! (SBAT)</a:t>
            </a:r>
          </a:p>
          <a:p>
            <a:endParaRPr lang="en-A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Some go on to university to complete a degree, for example: Construction Management, Business, Teaching</a:t>
            </a:r>
          </a:p>
        </p:txBody>
      </p:sp>
    </p:spTree>
    <p:extLst>
      <p:ext uri="{BB962C8B-B14F-4D97-AF65-F5344CB8AC3E}">
        <p14:creationId xmlns:p14="http://schemas.microsoft.com/office/powerpoint/2010/main" val="68152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>
        <p:fade/>
      </p:transition>
    </mc:Choice>
    <mc:Fallback xmlns="">
      <p:transition spd="slow" advClick="0" advTm="6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F6A3A0-6ADA-45FA-8794-B4B22E409FCD}"/>
              </a:ext>
            </a:extLst>
          </p:cNvPr>
          <p:cNvSpPr/>
          <p:nvPr/>
        </p:nvSpPr>
        <p:spPr>
          <a:xfrm>
            <a:off x="-28905" y="0"/>
            <a:ext cx="758747" cy="6857999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117DE198-89FE-4706-8131-7C39FDE32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1" y="4911850"/>
            <a:ext cx="1307381" cy="17645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1BE2EF-9F20-4BA1-9D38-60A41F994524}"/>
              </a:ext>
            </a:extLst>
          </p:cNvPr>
          <p:cNvSpPr txBox="1"/>
          <p:nvPr/>
        </p:nvSpPr>
        <p:spPr>
          <a:xfrm>
            <a:off x="1383532" y="415851"/>
            <a:ext cx="2780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dirty="0">
                <a:solidFill>
                  <a:srgbClr val="003865"/>
                </a:solidFill>
              </a:rPr>
              <a:t>VCE Pathways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1F994B-04F7-4A83-983B-DCE41F6D36E2}"/>
              </a:ext>
            </a:extLst>
          </p:cNvPr>
          <p:cNvSpPr txBox="1"/>
          <p:nvPr/>
        </p:nvSpPr>
        <p:spPr>
          <a:xfrm>
            <a:off x="1488588" y="2267359"/>
            <a:ext cx="1040111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2 Year Program – Years 11 &amp; 12</a:t>
            </a:r>
          </a:p>
          <a:p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Cannot qualify for a VCE or VCE VM without completing a minimum number of units across Year 11 &amp; 12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/>
              <a:t>Year 11 complete units 1 &amp; 2 of a chosen subject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/>
              <a:t>Year 12 complete units 3 &amp; 4 of a chosen subject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/>
              <a:t>Some capable students ACCELERATE, meaning they can complete Unit 3 &amp; 4 subjects in Year 11</a:t>
            </a:r>
          </a:p>
          <a:p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Year 12 subjects (Unit 3 &amp; 4) have End of Year examinations, generally worth 50% of an overall study score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Study Scores are to a maximum of 50 (perfect score) in each subject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All Unit 3 &amp; 4 study scores are combined to create an ATAR (</a:t>
            </a:r>
            <a:r>
              <a:rPr lang="en-AU" u="sng" dirty="0"/>
              <a:t>ranking</a:t>
            </a:r>
            <a:r>
              <a:rPr lang="en-AU" dirty="0"/>
              <a:t> of student achievement)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Score to a maximum of 99.95 (Perfect score)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The ATAR is used to look at minimum requirements for entering a University Course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B59F7E-1404-41D1-BBF5-5AC5A7BED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760" y="306195"/>
            <a:ext cx="2379522" cy="2286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8412E9-9176-4C4B-B929-7C86631A4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402" y="300710"/>
            <a:ext cx="2893181" cy="227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3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>
        <p:fade/>
      </p:transition>
    </mc:Choice>
    <mc:Fallback xmlns="">
      <p:transition spd="slow" advClick="0" advTm="6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2">
      <a:dk1>
        <a:srgbClr val="5F2167"/>
      </a:dk1>
      <a:lt1>
        <a:sysClr val="window" lastClr="FFFFFF"/>
      </a:lt1>
      <a:dk2>
        <a:srgbClr val="5F2167"/>
      </a:dk2>
      <a:lt2>
        <a:srgbClr val="EAE5EB"/>
      </a:lt2>
      <a:accent1>
        <a:srgbClr val="5F2167"/>
      </a:accent1>
      <a:accent2>
        <a:srgbClr val="44883E"/>
      </a:accent2>
      <a:accent3>
        <a:srgbClr val="44883E"/>
      </a:accent3>
      <a:accent4>
        <a:srgbClr val="5F2167"/>
      </a:accent4>
      <a:accent5>
        <a:srgbClr val="5F2167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Slides 2.pptx" id="{70957D26-D499-4BDD-9C08-0F894DA6C430}" vid="{28536426-6EC4-4B6E-B2A3-8B4391B0F77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98FE80AC4B4C4C9E876508F487C8D5" ma:contentTypeVersion="0" ma:contentTypeDescription="Create a new document." ma:contentTypeScope="" ma:versionID="a644e7c490c2ea7fe3861be352545cf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967b7be50301903c78f9c39c6fd9af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4C0AD5-C1B1-4C79-BC67-11ABE15B555E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6A14338-40BC-4399-ABBA-0FC1E5A3059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DF3EE4-BE4D-4A9C-A333-5021DDA934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Slides 2</Template>
  <TotalTime>1489</TotalTime>
  <Words>637</Words>
  <Application>Microsoft Office PowerPoint</Application>
  <PresentationFormat>Widescreen</PresentationFormat>
  <Paragraphs>73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Noto Serif</vt:lpstr>
      <vt:lpstr>Source Sans Pro</vt:lpstr>
      <vt:lpstr>Office Theme</vt:lpstr>
      <vt:lpstr>Old Paradians’ Association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of 1972</dc:title>
  <dc:creator>Lexie Stewart</dc:creator>
  <cp:lastModifiedBy>Lexie Stewart</cp:lastModifiedBy>
  <cp:revision>49</cp:revision>
  <dcterms:created xsi:type="dcterms:W3CDTF">2022-10-04T22:13:48Z</dcterms:created>
  <dcterms:modified xsi:type="dcterms:W3CDTF">2023-03-06T01:20:10Z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0x0101002B98FE80AC4B4C4C9E876508F487C8D5</vt:lpwstr>
  </property>
  <property fmtid="{D5CDD505-2E9C-101B-9397-08002B2CF9AE}" pid="3" name="_dlc_DocIdItemGuid">
    <vt:lpwstr>8bdc20a2-f8e8-4cbf-b7d3-a1879af3019a</vt:lpwstr>
  </property>
</Properties>
</file>